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7"/>
  </p:notesMasterIdLst>
  <p:handoutMasterIdLst>
    <p:handoutMasterId r:id="rId18"/>
  </p:handoutMasterIdLst>
  <p:sldIdLst>
    <p:sldId id="275" r:id="rId2"/>
    <p:sldId id="257" r:id="rId3"/>
    <p:sldId id="276" r:id="rId4"/>
    <p:sldId id="277" r:id="rId5"/>
    <p:sldId id="278" r:id="rId6"/>
    <p:sldId id="279" r:id="rId7"/>
    <p:sldId id="280" r:id="rId8"/>
    <p:sldId id="272" r:id="rId9"/>
    <p:sldId id="285" r:id="rId10"/>
    <p:sldId id="287" r:id="rId11"/>
    <p:sldId id="288" r:id="rId12"/>
    <p:sldId id="284" r:id="rId13"/>
    <p:sldId id="289" r:id="rId14"/>
    <p:sldId id="290" r:id="rId15"/>
    <p:sldId id="28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3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3200" b="1" dirty="0"/>
              <a:t>УРОКИ</a:t>
            </a:r>
            <a:r>
              <a:rPr lang="ru-RU" sz="3200" b="1" baseline="0" dirty="0"/>
              <a:t> ПО </a:t>
            </a:r>
            <a:r>
              <a:rPr lang="en-US" sz="3200" b="1" dirty="0"/>
              <a:t>SPIKE PRIME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92F0F6-55AF-4824-99CB-E83F101B1EC4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5D287EC6-F8B0-448E-8D55-DF322AE1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91372CAA-8BA2-4843-A4AF-2048CC06B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CA9216A7-E69F-420F-8299-1B49C99B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3BEF5F-3C41-4C38-9C7F-2522CAC6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300864"/>
            <a:ext cx="5815852" cy="1567751"/>
          </a:xfrm>
        </p:spPr>
        <p:txBody>
          <a:bodyPr>
            <a:normAutofit/>
          </a:bodyPr>
          <a:lstStyle/>
          <a:p>
            <a:r>
              <a:rPr lang="ru-RU" sz="3200" b="1" dirty="0"/>
              <a:t>ХАБ и программное обеспечение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By the Makers of EV3Lessons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 txBox="1">
            <a:spLocks/>
          </p:cNvSpPr>
          <p:nvPr/>
        </p:nvSpPr>
        <p:spPr>
          <a:xfrm>
            <a:off x="316712" y="3800535"/>
            <a:ext cx="5741894" cy="59032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cap="all" dirty="0">
                <a:solidFill>
                  <a:schemeClr val="accent2"/>
                </a:solidFill>
              </a:rPr>
              <a:t>By Arvind </a:t>
            </a:r>
            <a:r>
              <a:rPr lang="en-US" sz="1600" cap="all" dirty="0" err="1">
                <a:solidFill>
                  <a:schemeClr val="accent2"/>
                </a:solidFill>
              </a:rPr>
              <a:t>Seshan</a:t>
            </a:r>
            <a:endParaRPr lang="en-US" sz="1600" cap="al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CCC-EADD-DB4B-A4D0-77237CF9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Проектов на </a:t>
            </a:r>
            <a:r>
              <a:rPr lang="en-US" b="1" dirty="0"/>
              <a:t>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FDC54-AB6A-6D43-8E0B-C333C3E89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2020923"/>
            <a:ext cx="3968371" cy="460194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Выберите </a:t>
            </a:r>
            <a:r>
              <a:rPr lang="en-US" dirty="0"/>
              <a:t>Python </a:t>
            </a:r>
            <a:r>
              <a:rPr lang="ru-RU" dirty="0"/>
              <a:t>из всплывающего окна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00F11-8E21-6549-82EC-BC706E90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E9546-FD54-7748-A504-7D9FC545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69592E-2F11-7C4D-8D83-241CAADF0ABA}"/>
              </a:ext>
            </a:extLst>
          </p:cNvPr>
          <p:cNvSpPr txBox="1">
            <a:spLocks/>
          </p:cNvSpPr>
          <p:nvPr/>
        </p:nvSpPr>
        <p:spPr>
          <a:xfrm>
            <a:off x="4958994" y="2020923"/>
            <a:ext cx="3352851" cy="4601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Нажмите на три точки, чтобы изменить имя проекта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66" y="2552220"/>
            <a:ext cx="3566338" cy="26176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231" y="2569802"/>
            <a:ext cx="3762375" cy="27622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83B305-188A-A14C-B235-E38CCEC43AD7}"/>
              </a:ext>
            </a:extLst>
          </p:cNvPr>
          <p:cNvSpPr/>
          <p:nvPr/>
        </p:nvSpPr>
        <p:spPr>
          <a:xfrm>
            <a:off x="6633602" y="2839576"/>
            <a:ext cx="337395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4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" y="1184224"/>
            <a:ext cx="5896311" cy="40990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Область программирования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16DD9-A616-41E4-82C9-E73E48206243}"/>
              </a:ext>
            </a:extLst>
          </p:cNvPr>
          <p:cNvSpPr txBox="1"/>
          <p:nvPr/>
        </p:nvSpPr>
        <p:spPr>
          <a:xfrm>
            <a:off x="302541" y="2984258"/>
            <a:ext cx="1530110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Область программирования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4208423" y="4518031"/>
            <a:ext cx="150114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База знаний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043B9-94D1-4359-9283-FAEE964DE11C}"/>
              </a:ext>
            </a:extLst>
          </p:cNvPr>
          <p:cNvSpPr/>
          <p:nvPr/>
        </p:nvSpPr>
        <p:spPr>
          <a:xfrm>
            <a:off x="197068" y="1408581"/>
            <a:ext cx="380931" cy="445014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7785C-6EA1-49F2-8B65-0D8BBC2C32FC}"/>
              </a:ext>
            </a:extLst>
          </p:cNvPr>
          <p:cNvCxnSpPr>
            <a:cxnSpLocks/>
          </p:cNvCxnSpPr>
          <p:nvPr/>
        </p:nvCxnSpPr>
        <p:spPr>
          <a:xfrm>
            <a:off x="629347" y="1445854"/>
            <a:ext cx="1441927" cy="76066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705BF-6A65-4DEB-B1DD-0406EBDE6949}"/>
              </a:ext>
            </a:extLst>
          </p:cNvPr>
          <p:cNvCxnSpPr>
            <a:cxnSpLocks/>
          </p:cNvCxnSpPr>
          <p:nvPr/>
        </p:nvCxnSpPr>
        <p:spPr>
          <a:xfrm>
            <a:off x="613690" y="1909771"/>
            <a:ext cx="1457584" cy="164265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5B5BA-5CD4-4495-876D-CE19E0A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74" y="2206521"/>
            <a:ext cx="1744422" cy="135490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5124199" y="4844444"/>
            <a:ext cx="420816" cy="438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63EDE-EE21-448E-A01D-625CAF340FE0}"/>
              </a:ext>
            </a:extLst>
          </p:cNvPr>
          <p:cNvSpPr txBox="1"/>
          <p:nvPr/>
        </p:nvSpPr>
        <p:spPr>
          <a:xfrm>
            <a:off x="2071274" y="1919647"/>
            <a:ext cx="1746865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Панель </a:t>
            </a:r>
            <a:r>
              <a:rPr lang="ru-RU" sz="1200" dirty="0" err="1"/>
              <a:t>Хаба</a:t>
            </a:r>
            <a:endParaRPr lang="en-US" sz="12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6014372" y="1234758"/>
            <a:ext cx="2970136" cy="47267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База знаний</a:t>
            </a:r>
            <a:r>
              <a:rPr lang="en-US" dirty="0"/>
              <a:t>: </a:t>
            </a:r>
            <a:r>
              <a:rPr lang="ru-RU" dirty="0"/>
              <a:t>подсказки </a:t>
            </a:r>
            <a:r>
              <a:rPr lang="en-US" dirty="0" err="1"/>
              <a:t>MicroPython</a:t>
            </a:r>
            <a:endParaRPr lang="en-US" dirty="0"/>
          </a:p>
          <a:p>
            <a:r>
              <a:rPr lang="ru-RU" dirty="0"/>
              <a:t>Область программирования</a:t>
            </a:r>
            <a:r>
              <a:rPr lang="en-US" dirty="0"/>
              <a:t>: </a:t>
            </a:r>
            <a:r>
              <a:rPr lang="ru-RU" dirty="0"/>
              <a:t>Основное место где Вы создаете программы </a:t>
            </a:r>
            <a:r>
              <a:rPr lang="en-US" dirty="0"/>
              <a:t>(</a:t>
            </a:r>
            <a:r>
              <a:rPr lang="ru-RU" dirty="0"/>
              <a:t>называется</a:t>
            </a:r>
            <a:r>
              <a:rPr lang="en-US" dirty="0"/>
              <a:t>‘</a:t>
            </a:r>
            <a:r>
              <a:rPr lang="ru-RU" dirty="0"/>
              <a:t>Проект</a:t>
            </a:r>
            <a:r>
              <a:rPr lang="en-US" dirty="0"/>
              <a:t>’)</a:t>
            </a:r>
          </a:p>
          <a:p>
            <a:r>
              <a:rPr lang="ru-RU" dirty="0"/>
              <a:t>Иконка соединения позволяет Вам получить доступ к панели управления </a:t>
            </a:r>
            <a:r>
              <a:rPr lang="ru-RU" dirty="0" err="1"/>
              <a:t>Хабом</a:t>
            </a:r>
            <a:endParaRPr lang="en-US" dirty="0"/>
          </a:p>
          <a:p>
            <a:r>
              <a:rPr lang="ru-RU" dirty="0"/>
              <a:t>Кнопки Пуск/Стоп позволяют Вам запускать код или загружать его</a:t>
            </a:r>
          </a:p>
          <a:p>
            <a:r>
              <a:rPr lang="ru-RU" dirty="0"/>
              <a:t>Консоль:</a:t>
            </a:r>
            <a:r>
              <a:rPr lang="en-US" dirty="0"/>
              <a:t> </a:t>
            </a:r>
            <a:r>
              <a:rPr lang="ru-RU" dirty="0"/>
              <a:t>Все что Вы печатаете, а также выводит ошибки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E7AAA-918F-4251-9BF1-E6FEEC4D6922}"/>
              </a:ext>
            </a:extLst>
          </p:cNvPr>
          <p:cNvSpPr txBox="1"/>
          <p:nvPr/>
        </p:nvSpPr>
        <p:spPr>
          <a:xfrm>
            <a:off x="4800481" y="5400534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Пуск и Стоп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16387-5C75-44BF-AC57-CFBDB656838D}"/>
              </a:ext>
            </a:extLst>
          </p:cNvPr>
          <p:cNvSpPr/>
          <p:nvPr/>
        </p:nvSpPr>
        <p:spPr>
          <a:xfrm>
            <a:off x="5545015" y="4841632"/>
            <a:ext cx="375139" cy="441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D2BAF3-7288-1B4C-BED9-F72A22BF2FD5}"/>
              </a:ext>
            </a:extLst>
          </p:cNvPr>
          <p:cNvSpPr txBox="1"/>
          <p:nvPr/>
        </p:nvSpPr>
        <p:spPr>
          <a:xfrm>
            <a:off x="279891" y="4191665"/>
            <a:ext cx="1530110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Консоль</a:t>
            </a:r>
            <a:endParaRPr lang="en-US" sz="12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73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E428-A34B-44C1-AD8A-DA68676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Информационная ПАНЕЛЬ ХАБА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B8D2-BA30-49BD-B4DA-E139B2B0E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3944472" cy="508260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Для доступа к этому разделу необходимо подключить </a:t>
            </a:r>
            <a:r>
              <a:rPr lang="ru-RU" dirty="0" err="1"/>
              <a:t>Хаб</a:t>
            </a:r>
            <a:r>
              <a:rPr lang="ru-RU" dirty="0"/>
              <a:t>.</a:t>
            </a:r>
          </a:p>
          <a:p>
            <a:r>
              <a:rPr lang="ru-RU" dirty="0"/>
              <a:t>Этот раздел полезен для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Проверки уровня заряда батареи</a:t>
            </a:r>
          </a:p>
          <a:p>
            <a:pPr lvl="1"/>
            <a:r>
              <a:rPr lang="ru-RU" dirty="0"/>
              <a:t>Версия операционной системы </a:t>
            </a:r>
            <a:r>
              <a:rPr lang="ru-RU" dirty="0" err="1"/>
              <a:t>Хаба</a:t>
            </a:r>
            <a:endParaRPr lang="ru-RU" dirty="0"/>
          </a:p>
          <a:p>
            <a:pPr lvl="1"/>
            <a:r>
              <a:rPr lang="ru-RU" dirty="0"/>
              <a:t>Значения Датчиков и Гироскопа</a:t>
            </a:r>
          </a:p>
          <a:p>
            <a:pPr lvl="1"/>
            <a:r>
              <a:rPr lang="ru-RU" dirty="0"/>
              <a:t>Просмотр подключенных моторов и датчиков</a:t>
            </a:r>
          </a:p>
          <a:p>
            <a:pPr lvl="1"/>
            <a:r>
              <a:rPr lang="ru-RU" dirty="0"/>
              <a:t>Получение значений в реальном времени от моторов и датчиков</a:t>
            </a:r>
            <a:endParaRPr lang="en-US" dirty="0"/>
          </a:p>
          <a:p>
            <a:r>
              <a:rPr lang="ru-RU" dirty="0"/>
              <a:t>Вы также можете переименовать свой </a:t>
            </a:r>
            <a:r>
              <a:rPr lang="ru-RU" dirty="0" err="1"/>
              <a:t>Хаб</a:t>
            </a:r>
            <a:r>
              <a:rPr lang="ru-RU" dirty="0"/>
              <a:t> в этой панели, нажав на три точки</a:t>
            </a:r>
            <a:r>
              <a:rPr lang="en-US" dirty="0"/>
              <a:t> (…)</a:t>
            </a:r>
          </a:p>
          <a:p>
            <a:r>
              <a:rPr lang="ru-RU" dirty="0"/>
              <a:t>Управление программами содержит список всех программ на </a:t>
            </a:r>
            <a:r>
              <a:rPr lang="ru-RU" dirty="0" err="1"/>
              <a:t>Хабе</a:t>
            </a:r>
            <a:r>
              <a:rPr lang="ru-RU" dirty="0"/>
              <a:t> (максимум 20). Используйте этот раздел, чтобы изменить порядок программ</a:t>
            </a:r>
            <a:r>
              <a:rPr lang="en-US" dirty="0"/>
              <a:t>.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51AFF349-54E3-4736-8E90-86DDBF22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212" y="353056"/>
            <a:ext cx="629712" cy="64796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19473B-3381-410B-9EAB-34042C6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02" y="1238009"/>
            <a:ext cx="3490866" cy="2707573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21" y="4304934"/>
            <a:ext cx="4728519" cy="1162058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5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9" y="1138330"/>
            <a:ext cx="5469971" cy="3855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ПОДКЛЮЧЕНИЕ к </a:t>
            </a:r>
            <a:r>
              <a:rPr lang="ru-RU" b="1" dirty="0" err="1"/>
              <a:t>хабу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58380" y="1242218"/>
            <a:ext cx="3426127" cy="378622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Программное обеспечение автоматически подключится к </a:t>
            </a:r>
            <a:r>
              <a:rPr lang="ru-RU" dirty="0" err="1"/>
              <a:t>Хабу</a:t>
            </a:r>
            <a:r>
              <a:rPr lang="ru-RU" dirty="0"/>
              <a:t>, если вы используете USB.</a:t>
            </a:r>
          </a:p>
          <a:p>
            <a:r>
              <a:rPr lang="ru-RU" dirty="0"/>
              <a:t>Чтобы подключиться через </a:t>
            </a:r>
            <a:r>
              <a:rPr lang="ru-RU" dirty="0" err="1"/>
              <a:t>Bluetooth</a:t>
            </a:r>
            <a:r>
              <a:rPr lang="ru-RU" dirty="0"/>
              <a:t>, щелкните значок подключения в программном обеспечении</a:t>
            </a:r>
            <a:r>
              <a:rPr lang="en-US" dirty="0"/>
              <a:t>.</a:t>
            </a:r>
          </a:p>
          <a:p>
            <a:r>
              <a:rPr lang="ru-RU" dirty="0"/>
              <a:t>Включите </a:t>
            </a:r>
            <a:r>
              <a:rPr lang="ru-RU" dirty="0" err="1"/>
              <a:t>Bluetooth</a:t>
            </a:r>
            <a:r>
              <a:rPr lang="ru-RU" dirty="0"/>
              <a:t>, нажав кнопку </a:t>
            </a:r>
            <a:r>
              <a:rPr lang="ru-RU" dirty="0" err="1"/>
              <a:t>Bluetooth</a:t>
            </a:r>
            <a:r>
              <a:rPr lang="ru-RU" dirty="0"/>
              <a:t> на </a:t>
            </a:r>
            <a:r>
              <a:rPr lang="ru-RU" dirty="0" err="1"/>
              <a:t>Хабе</a:t>
            </a:r>
            <a:r>
              <a:rPr lang="en-US" dirty="0"/>
              <a:t>.</a:t>
            </a:r>
          </a:p>
          <a:p>
            <a:r>
              <a:rPr lang="ru-RU" dirty="0"/>
              <a:t>Ваш </a:t>
            </a:r>
            <a:r>
              <a:rPr lang="ru-RU" dirty="0" err="1"/>
              <a:t>Хаб</a:t>
            </a:r>
            <a:r>
              <a:rPr lang="ru-RU" dirty="0"/>
              <a:t> появится в списке внизу. Нажмите кнопку Подключить на вашем </a:t>
            </a:r>
            <a:r>
              <a:rPr lang="ru-RU" dirty="0" err="1"/>
              <a:t>Хабе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4125" y="1351259"/>
            <a:ext cx="325641" cy="312615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529766" y="1351259"/>
            <a:ext cx="3587063" cy="2647696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204125" y="1663874"/>
            <a:ext cx="726449" cy="2356715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18FC27-407A-4F8C-85FE-2F82CAB1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72" y="4056096"/>
            <a:ext cx="3186256" cy="2229746"/>
          </a:xfrm>
          <a:prstGeom prst="rect">
            <a:avLst/>
          </a:prstGeom>
          <a:ln w="22225">
            <a:solidFill>
              <a:srgbClr val="FFC000"/>
            </a:solidFill>
          </a:ln>
        </p:spPr>
      </p:pic>
      <p:sp>
        <p:nvSpPr>
          <p:cNvPr id="16" name="Rectangle 22">
            <a:extLst>
              <a:ext uri="{FF2B5EF4-FFF2-40B4-BE49-F238E27FC236}">
                <a16:creationId xmlns:a16="http://schemas.microsoft.com/office/drawing/2014/main" id="{6BC181B5-2EA1-4C01-B42F-745681F8FFEE}"/>
              </a:ext>
            </a:extLst>
          </p:cNvPr>
          <p:cNvSpPr/>
          <p:nvPr/>
        </p:nvSpPr>
        <p:spPr>
          <a:xfrm>
            <a:off x="2248159" y="5740955"/>
            <a:ext cx="551081" cy="486850"/>
          </a:xfrm>
          <a:prstGeom prst="rect">
            <a:avLst/>
          </a:prstGeom>
          <a:noFill/>
          <a:ln w="1905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3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73BA-AA10-7047-9FE3-6104AB99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КОД </a:t>
            </a:r>
            <a:r>
              <a:rPr lang="en-US" b="1" dirty="0"/>
              <a:t>PYTHON </a:t>
            </a:r>
            <a:r>
              <a:rPr lang="ru-RU" b="1" dirty="0"/>
              <a:t>ПО УМОЛЧАНИЮ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2834B-016E-1A4D-A45A-E65EDE2F6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программы на </a:t>
            </a:r>
            <a:r>
              <a:rPr lang="en-US" dirty="0"/>
              <a:t>Python </a:t>
            </a:r>
            <a:r>
              <a:rPr lang="ru-RU" dirty="0"/>
              <a:t>начинаются со следующего кода по умолчанию.</a:t>
            </a:r>
            <a:endParaRPr lang="en-US" dirty="0"/>
          </a:p>
          <a:p>
            <a:r>
              <a:rPr lang="ru-RU" dirty="0"/>
              <a:t>Вы должны использовать этот код во всех проектах, которые Вы создаете</a:t>
            </a:r>
            <a:r>
              <a:rPr lang="en-US" dirty="0"/>
              <a:t>: </a:t>
            </a:r>
            <a:r>
              <a:rPr lang="en-US" dirty="0" err="1"/>
              <a:t>hub.light_matrix.show_image</a:t>
            </a:r>
            <a:r>
              <a:rPr lang="en-US" dirty="0"/>
              <a:t>('HAPPY')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326CF-A2CB-7C47-9630-6BAD9BBC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958D8-B7EC-A64D-AFCD-080CADD6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14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9" y="2665293"/>
            <a:ext cx="8715741" cy="16264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1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3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Цели Урока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ru-RU" dirty="0"/>
              <a:t>Узнаем, как работает </a:t>
            </a:r>
            <a:r>
              <a:rPr lang="ru-RU" dirty="0" err="1"/>
              <a:t>Хаб</a:t>
            </a:r>
            <a:r>
              <a:rPr lang="ru-RU" dirty="0"/>
              <a:t> SPIKE </a:t>
            </a:r>
            <a:r>
              <a:rPr lang="ru-RU" dirty="0" err="1"/>
              <a:t>Prime</a:t>
            </a:r>
            <a:r>
              <a:rPr lang="ru-RU" dirty="0"/>
              <a:t>.</a:t>
            </a:r>
          </a:p>
          <a:p>
            <a:r>
              <a:rPr lang="ru-RU" dirty="0"/>
              <a:t>Узнаем об основных компонентах программного обеспечения SPIKE </a:t>
            </a:r>
            <a:r>
              <a:rPr lang="ru-RU" dirty="0" err="1"/>
              <a:t>Prime</a:t>
            </a:r>
            <a:r>
              <a:rPr lang="ru-RU" dirty="0"/>
              <a:t>.</a:t>
            </a:r>
          </a:p>
          <a:p>
            <a:r>
              <a:rPr lang="ru-RU" dirty="0"/>
              <a:t>Узнаем, как подключить </a:t>
            </a:r>
            <a:r>
              <a:rPr lang="ru-RU" dirty="0" err="1"/>
              <a:t>Хаб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FEE34A32-27D6-4080-BD6B-C5454C87D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r="12411"/>
          <a:stretch/>
        </p:blipFill>
        <p:spPr>
          <a:xfrm>
            <a:off x="2679678" y="1972234"/>
            <a:ext cx="4401879" cy="43491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6F4A1649-7C80-4B1E-9F27-D081E3EA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5" r="30665" b="7070"/>
          <a:stretch/>
        </p:blipFill>
        <p:spPr>
          <a:xfrm>
            <a:off x="5127416" y="1045681"/>
            <a:ext cx="3194760" cy="4962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Кнопки УПРАВЛЕНИЯ ХАБОМ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616937" cy="50826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Переводит </a:t>
            </a:r>
            <a:r>
              <a:rPr lang="ru-RU" dirty="0" err="1"/>
              <a:t>Хаб</a:t>
            </a:r>
            <a:r>
              <a:rPr lang="ru-RU" dirty="0"/>
              <a:t> в режим сопряжения </a:t>
            </a:r>
            <a:r>
              <a:rPr lang="ru-RU" dirty="0" err="1"/>
              <a:t>Bluetooth</a:t>
            </a:r>
            <a:r>
              <a:rPr lang="ru-RU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Левая кнопка для выбора программы из списка в </a:t>
            </a:r>
            <a:r>
              <a:rPr lang="ru-RU" dirty="0" err="1">
                <a:solidFill>
                  <a:schemeClr val="tx1"/>
                </a:solidFill>
              </a:rPr>
              <a:t>Хабе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Включает </a:t>
            </a:r>
            <a:r>
              <a:rPr lang="ru-RU" dirty="0" err="1"/>
              <a:t>Хаб</a:t>
            </a:r>
            <a:r>
              <a:rPr lang="en-US" dirty="0"/>
              <a:t>. </a:t>
            </a:r>
            <a:r>
              <a:rPr lang="ru-RU" dirty="0"/>
              <a:t>Запускает выбранную программу. Удерживайте нажатой </a:t>
            </a:r>
            <a:r>
              <a:rPr lang="ru-RU" dirty="0">
                <a:solidFill>
                  <a:schemeClr val="tx1"/>
                </a:solidFill>
              </a:rPr>
              <a:t>кнопку в течение 5 секунд, чтобы выключить питание. </a:t>
            </a: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Правая кнопка для выбора программы из списка в </a:t>
            </a:r>
            <a:r>
              <a:rPr lang="ru-RU" dirty="0" err="1">
                <a:solidFill>
                  <a:schemeClr val="tx1"/>
                </a:solidFill>
              </a:rPr>
              <a:t>Хабе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C838-9671-4D0F-945E-321D53EE2879}"/>
              </a:ext>
            </a:extLst>
          </p:cNvPr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8FD10-DB25-4271-97FA-40A889486316}"/>
              </a:ext>
            </a:extLst>
          </p:cNvPr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ABBBE-776C-4E98-9713-10DC2F32E575}"/>
              </a:ext>
            </a:extLst>
          </p:cNvPr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9B965-DB0F-4CBC-916E-DC22CA9F9F73}"/>
              </a:ext>
            </a:extLst>
          </p:cNvPr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3A62AB-539C-487E-B402-67368E0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2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0488D779-0750-4293-A78A-D4176F3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22" y="1195092"/>
            <a:ext cx="4187389" cy="50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ДИСПЛЕЙ ХАБА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34534" cy="5082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Светодиодный матричный дисплей 5х5, может быть использован для вывода изображений или выбора программы.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Изображение на экране можно изменять с помощью программных блоков.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Используйте стрелки и центральную кнопку для навигации / запуска программ.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 можете хранить максимум 20 программ.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57F71-F991-434F-AE0B-B89C1325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Порты, моторы и датчики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2167"/>
            <a:ext cx="8675597" cy="21575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/>
              <a:t>Хаб</a:t>
            </a:r>
            <a:r>
              <a:rPr lang="ru-RU" dirty="0"/>
              <a:t> имеет 6 встроенных портов </a:t>
            </a:r>
            <a:r>
              <a:rPr lang="en-US" dirty="0"/>
              <a:t>(A-F)</a:t>
            </a:r>
            <a:r>
              <a:rPr lang="ru-RU" dirty="0"/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Любой порт может быть использован для любого мотора или датчика (автоматическое определение).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Базовый набор SPIKE PRIME поставляется с </a:t>
            </a:r>
            <a:r>
              <a:rPr lang="en-US" dirty="0"/>
              <a:t>1 </a:t>
            </a:r>
            <a:r>
              <a:rPr lang="ru-RU" dirty="0"/>
              <a:t>Большой Мотор и </a:t>
            </a:r>
            <a:r>
              <a:rPr lang="en-US" dirty="0"/>
              <a:t>2 </a:t>
            </a:r>
            <a:r>
              <a:rPr lang="ru-RU" dirty="0"/>
              <a:t>Средних Мотора</a:t>
            </a:r>
            <a:r>
              <a:rPr lang="en-US" dirty="0"/>
              <a:t>, 1 </a:t>
            </a:r>
            <a:r>
              <a:rPr lang="ru-RU" dirty="0"/>
              <a:t>Датчик Силы</a:t>
            </a:r>
            <a:r>
              <a:rPr lang="en-US" dirty="0"/>
              <a:t>, 1 </a:t>
            </a:r>
            <a:r>
              <a:rPr lang="ru-RU" dirty="0"/>
              <a:t>Датчик Расстояния</a:t>
            </a:r>
            <a:r>
              <a:rPr lang="en-US" dirty="0"/>
              <a:t>, 1 </a:t>
            </a:r>
            <a:r>
              <a:rPr lang="ru-RU" dirty="0"/>
              <a:t>Датчик Цвета и встроенный </a:t>
            </a:r>
            <a:br>
              <a:rPr lang="ru-RU" dirty="0"/>
            </a:br>
            <a:r>
              <a:rPr lang="ru-RU" dirty="0"/>
              <a:t>6-осевой гироскопический датчик.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11" descr="A wedding cake&#10;&#10;Description automatically generated">
            <a:extLst>
              <a:ext uri="{FF2B5EF4-FFF2-40B4-BE49-F238E27FC236}">
                <a16:creationId xmlns:a16="http://schemas.microsoft.com/office/drawing/2014/main" id="{5DAF6454-B865-4E4A-A449-76D9C219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8" y="2699340"/>
            <a:ext cx="5547360" cy="4160520"/>
          </a:xfrm>
          <a:prstGeom prst="rect">
            <a:avLst/>
          </a:prstGeom>
        </p:spPr>
      </p:pic>
      <p:pic>
        <p:nvPicPr>
          <p:cNvPr id="14" name="Picture 13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C96DC630-2992-4C16-A21F-6ACBAD4F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5" r="30665" b="7070"/>
          <a:stretch/>
        </p:blipFill>
        <p:spPr>
          <a:xfrm>
            <a:off x="6199148" y="2928133"/>
            <a:ext cx="2167612" cy="336703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256EEB-9930-4CE6-9F2C-0F8B5F9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начало работы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5309F-C679-4AAA-B806-21511FD6B489}"/>
              </a:ext>
            </a:extLst>
          </p:cNvPr>
          <p:cNvSpPr txBox="1"/>
          <p:nvPr/>
        </p:nvSpPr>
        <p:spPr>
          <a:xfrm>
            <a:off x="746760" y="4540238"/>
            <a:ext cx="7292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Следуйте инструкциям на экране, а затем нажмите кнопку «Начать», чтобы получить доступ к среде программирования.</a:t>
            </a:r>
            <a:endParaRPr lang="en-US" dirty="0"/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1382DE09-E332-46AA-A2F8-D3D3DEBE21C0}"/>
              </a:ext>
            </a:extLst>
          </p:cNvPr>
          <p:cNvSpPr/>
          <p:nvPr/>
        </p:nvSpPr>
        <p:spPr>
          <a:xfrm>
            <a:off x="4182573" y="2652202"/>
            <a:ext cx="416821" cy="7880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CB8BCE-9AB8-4DC3-AE6C-6F7ABC1D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42" y="1854040"/>
            <a:ext cx="2996108" cy="2387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85D965-5060-48CF-9430-3CB20D5EA78B}"/>
              </a:ext>
            </a:extLst>
          </p:cNvPr>
          <p:cNvSpPr/>
          <p:nvPr/>
        </p:nvSpPr>
        <p:spPr>
          <a:xfrm>
            <a:off x="3411750" y="2813458"/>
            <a:ext cx="377743" cy="403795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37" y="1854040"/>
            <a:ext cx="3278660" cy="23872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D7784D-EAFD-430E-BC76-6BE5657874D7}"/>
              </a:ext>
            </a:extLst>
          </p:cNvPr>
          <p:cNvSpPr/>
          <p:nvPr/>
        </p:nvSpPr>
        <p:spPr>
          <a:xfrm>
            <a:off x="7156040" y="3699979"/>
            <a:ext cx="941755" cy="403795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3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ГЛАВНОЕ МЕНЮ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F25F4-6DB3-4BFE-A46B-134EC186DEBA}"/>
              </a:ext>
            </a:extLst>
          </p:cNvPr>
          <p:cNvSpPr txBox="1"/>
          <p:nvPr/>
        </p:nvSpPr>
        <p:spPr>
          <a:xfrm>
            <a:off x="241005" y="4357883"/>
            <a:ext cx="1018837" cy="646331"/>
          </a:xfrm>
          <a:prstGeom prst="rect">
            <a:avLst/>
          </a:prstGeom>
          <a:solidFill>
            <a:srgbClr val="FFD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/>
              <a:t>Создать Новый Проект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848FE-BC61-4EAB-A5B3-01403DFE5404}"/>
              </a:ext>
            </a:extLst>
          </p:cNvPr>
          <p:cNvSpPr txBox="1"/>
          <p:nvPr/>
        </p:nvSpPr>
        <p:spPr>
          <a:xfrm>
            <a:off x="7062195" y="2389782"/>
            <a:ext cx="1432262" cy="646331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/>
              <a:t>Открыть Сохраненный Проект</a:t>
            </a:r>
            <a:endParaRPr 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9CC096-F86C-4EA9-B860-1C4C4A1E5F60}"/>
              </a:ext>
            </a:extLst>
          </p:cNvPr>
          <p:cNvSpPr txBox="1"/>
          <p:nvPr/>
        </p:nvSpPr>
        <p:spPr>
          <a:xfrm>
            <a:off x="2523701" y="1419271"/>
            <a:ext cx="1708197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/>
              <a:t>Учебно-методические Материалы</a:t>
            </a:r>
            <a:endParaRPr 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5C18-D8A4-4B81-ACF3-0495D9906B03}"/>
              </a:ext>
            </a:extLst>
          </p:cNvPr>
          <p:cNvSpPr txBox="1"/>
          <p:nvPr/>
        </p:nvSpPr>
        <p:spPr>
          <a:xfrm>
            <a:off x="4351792" y="1427822"/>
            <a:ext cx="1084996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/>
              <a:t>Инструкции по Сборке</a:t>
            </a:r>
            <a:endParaRPr lang="en-US" sz="1200" b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08AAAE2-119C-42A1-BF92-AB9F6F1A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8" y="2323440"/>
            <a:ext cx="4788747" cy="37388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F1472-35E6-4E7F-BF83-7E7EC1D9EBFE}"/>
              </a:ext>
            </a:extLst>
          </p:cNvPr>
          <p:cNvCxnSpPr>
            <a:cxnSpLocks/>
          </p:cNvCxnSpPr>
          <p:nvPr/>
        </p:nvCxnSpPr>
        <p:spPr>
          <a:xfrm flipH="1">
            <a:off x="5436788" y="2527548"/>
            <a:ext cx="162540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B773-627F-4673-8782-2FFFB6A0E219}"/>
              </a:ext>
            </a:extLst>
          </p:cNvPr>
          <p:cNvCxnSpPr>
            <a:cxnSpLocks/>
          </p:cNvCxnSpPr>
          <p:nvPr/>
        </p:nvCxnSpPr>
        <p:spPr>
          <a:xfrm>
            <a:off x="4486820" y="1887124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21A8DB-C374-4F43-B599-757040688CC2}"/>
              </a:ext>
            </a:extLst>
          </p:cNvPr>
          <p:cNvCxnSpPr>
            <a:cxnSpLocks/>
          </p:cNvCxnSpPr>
          <p:nvPr/>
        </p:nvCxnSpPr>
        <p:spPr>
          <a:xfrm>
            <a:off x="4000512" y="1880936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308A13-E063-426B-9CCB-CD2E8A81B6BB}"/>
              </a:ext>
            </a:extLst>
          </p:cNvPr>
          <p:cNvCxnSpPr>
            <a:cxnSpLocks/>
          </p:cNvCxnSpPr>
          <p:nvPr/>
        </p:nvCxnSpPr>
        <p:spPr>
          <a:xfrm flipV="1">
            <a:off x="1259842" y="4595194"/>
            <a:ext cx="29125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8408" y="6315810"/>
            <a:ext cx="6593745" cy="365125"/>
          </a:xfrm>
        </p:spPr>
        <p:txBody>
          <a:bodyPr/>
          <a:lstStyle/>
          <a:p>
            <a:r>
              <a:rPr lang="en-US" sz="900" dirty="0"/>
              <a:t>Copyright © 2020 SPIKE Prime Lessons (primelessons.org) CC-BY-NC-SA.</a:t>
            </a:r>
            <a:r>
              <a:rPr lang="ru-RU" sz="900" dirty="0"/>
              <a:t> 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ru-RU" b="1" dirty="0"/>
              <a:t>Доступ к меню Справка</a:t>
            </a:r>
            <a:endParaRPr lang="en-US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558663-AD63-4EE8-B4FC-D21C980C7975}"/>
              </a:ext>
            </a:extLst>
          </p:cNvPr>
          <p:cNvSpPr txBox="1">
            <a:spLocks/>
          </p:cNvSpPr>
          <p:nvPr/>
        </p:nvSpPr>
        <p:spPr>
          <a:xfrm>
            <a:off x="155088" y="1140007"/>
            <a:ext cx="8851752" cy="98793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ru-RU" dirty="0"/>
              <a:t>Щелкните значок Настройки на главном экране.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Перейдите к Справке в левой колонке.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C94414-E602-4C2B-8F20-18A7FCDF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4" y="2533015"/>
            <a:ext cx="3255725" cy="26113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2484" y="2533202"/>
            <a:ext cx="320692" cy="291269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41" y="2544926"/>
            <a:ext cx="3287475" cy="26142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32741" y="3705406"/>
            <a:ext cx="748277" cy="1117830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49D1-D8CE-4104-8CD2-A3E38BA3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ДОБАВЛЕНИЕ УЧЕБНЫХ ПРОГРАММ - </a:t>
            </a:r>
            <a:r>
              <a:rPr lang="ru-RU" b="1" dirty="0" err="1"/>
              <a:t>КуРСЫ</a:t>
            </a:r>
            <a:endParaRPr lang="en-US" b="1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BAC5777-B605-4515-B3BC-5D1C170E3356}"/>
              </a:ext>
            </a:extLst>
          </p:cNvPr>
          <p:cNvSpPr txBox="1">
            <a:spLocks/>
          </p:cNvSpPr>
          <p:nvPr/>
        </p:nvSpPr>
        <p:spPr>
          <a:xfrm>
            <a:off x="175260" y="1234758"/>
            <a:ext cx="8809247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Планы уроков можно найти в разделе Курсы в Главном меню</a:t>
            </a:r>
            <a:r>
              <a:rPr lang="en-US" dirty="0"/>
              <a:t>. </a:t>
            </a:r>
          </a:p>
          <a:p>
            <a:r>
              <a:rPr lang="ru-RU" dirty="0"/>
              <a:t>Выберете какой Курс вы хотите добавить и нажмите Загрузить.</a:t>
            </a:r>
          </a:p>
          <a:p>
            <a:r>
              <a:rPr lang="ru-RU" dirty="0"/>
              <a:t>Первый учебный план LEGO </a:t>
            </a:r>
            <a:r>
              <a:rPr lang="ru-RU" dirty="0" err="1"/>
              <a:t>League</a:t>
            </a:r>
            <a:r>
              <a:rPr lang="ru-RU" dirty="0"/>
              <a:t> называется «К соревнованиям готовы!»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85C14F-E41E-41AE-B56D-77FC7917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643031"/>
            <a:ext cx="4184579" cy="334204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0237" y="2643032"/>
            <a:ext cx="4255809" cy="3343558"/>
          </a:xfrm>
          <a:prstGeom prst="rect">
            <a:avLst/>
          </a:prstGeom>
          <a:ln w="25400">
            <a:solidFill>
              <a:srgbClr val="FFD500"/>
            </a:solidFill>
          </a:ln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2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1483</TotalTime>
  <Words>791</Words>
  <Application>Microsoft Macintosh PowerPoint</Application>
  <PresentationFormat>On-screen Show (4:3)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ХАБ и программное обеспечение</vt:lpstr>
      <vt:lpstr>Цели Урока</vt:lpstr>
      <vt:lpstr>Кнопки УПРАВЛЕНИЯ ХАБОМ</vt:lpstr>
      <vt:lpstr>ДИСПЛЕЙ ХАБА</vt:lpstr>
      <vt:lpstr>Порты, моторы и датчики</vt:lpstr>
      <vt:lpstr>начало работы</vt:lpstr>
      <vt:lpstr>ГЛАВНОЕ МЕНЮ</vt:lpstr>
      <vt:lpstr>Доступ к меню Справка</vt:lpstr>
      <vt:lpstr>ДОБАВЛЕНИЕ УЧЕБНЫХ ПРОГРАММ - КуРСЫ</vt:lpstr>
      <vt:lpstr>СОЗДАНИЕ Проектов на PYTHON </vt:lpstr>
      <vt:lpstr>Область программирования</vt:lpstr>
      <vt:lpstr>Информационная ПАНЕЛЬ ХАБА</vt:lpstr>
      <vt:lpstr>ПОДКЛЮЧЕНИЕ к хабу</vt:lpstr>
      <vt:lpstr>КОД PYTHON ПО УМОЛЧАНИЮ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Srinivasan Seshan</cp:lastModifiedBy>
  <cp:revision>159</cp:revision>
  <dcterms:created xsi:type="dcterms:W3CDTF">2016-07-04T02:35:12Z</dcterms:created>
  <dcterms:modified xsi:type="dcterms:W3CDTF">2020-11-21T13:51:31Z</dcterms:modified>
</cp:coreProperties>
</file>